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7"/>
  </p:notesMasterIdLst>
  <p:sldIdLst>
    <p:sldId id="256" r:id="rId5"/>
    <p:sldId id="264" r:id="rId6"/>
    <p:sldId id="259" r:id="rId7"/>
    <p:sldId id="265" r:id="rId8"/>
    <p:sldId id="257" r:id="rId9"/>
    <p:sldId id="268" r:id="rId10"/>
    <p:sldId id="260" r:id="rId11"/>
    <p:sldId id="278" r:id="rId12"/>
    <p:sldId id="267" r:id="rId13"/>
    <p:sldId id="277" r:id="rId14"/>
    <p:sldId id="276" r:id="rId15"/>
    <p:sldId id="27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9AC054D-FFFC-4A3C-923D-2C20B887EF07}">
          <p14:sldIdLst>
            <p14:sldId id="256"/>
            <p14:sldId id="264"/>
            <p14:sldId id="259"/>
            <p14:sldId id="265"/>
            <p14:sldId id="257"/>
            <p14:sldId id="268"/>
            <p14:sldId id="260"/>
            <p14:sldId id="278"/>
            <p14:sldId id="267"/>
            <p14:sldId id="277"/>
            <p14:sldId id="276"/>
            <p14:sldId id="275"/>
          </p14:sldIdLst>
        </p14:section>
        <p14:section name="Untitled Section" id="{258ADCB4-9006-4436-B0AB-BCDF88F75104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bila Comstock" initials="NC" lastIdx="0" clrIdx="0">
    <p:extLst>
      <p:ext uri="{19B8F6BF-5375-455C-9EA6-DF929625EA0E}">
        <p15:presenceInfo xmlns:p15="http://schemas.microsoft.com/office/powerpoint/2012/main" userId="S-1-5-21-3816656413-3695661465-3447800152-1636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 snapToGrid="0">
      <p:cViewPr varScale="1">
        <p:scale>
          <a:sx n="77" d="100"/>
          <a:sy n="77" d="100"/>
        </p:scale>
        <p:origin x="54" y="19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3FFC54-280C-4672-8057-6B676D93A983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80FE4-8817-4666-882A-E614A9524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464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ED069-044E-4570-9FB2-5E74273BC143}" type="datetime1">
              <a:rPr lang="en-US" smtClean="0"/>
              <a:t>11/10/2021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8422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975E2-55F4-4010-8E92-677876DD90D3}" type="datetime1">
              <a:rPr lang="en-US" smtClean="0"/>
              <a:t>11/10/2021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419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70FB2-7A23-4D93-8589-6879BA560A2D}" type="datetime1">
              <a:rPr lang="en-US" smtClean="0"/>
              <a:t>11/10/2021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1339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996FE-8286-43DA-A9BB-B89484AB5DED}" type="datetime1">
              <a:rPr lang="en-US" smtClean="0"/>
              <a:t>11/10/2021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615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9034F-3B83-4E5D-B34D-6668A69988EF}" type="datetime1">
              <a:rPr lang="en-US" smtClean="0"/>
              <a:t>11/10/2021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03405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4BBC1-EAC8-42BF-91BD-1286E1BE96D1}" type="datetime1">
              <a:rPr lang="en-US" smtClean="0"/>
              <a:t>11/10/2021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066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FD3E-814A-40CA-AA33-689D6C484A37}" type="datetime1">
              <a:rPr lang="en-US" smtClean="0"/>
              <a:t>11/10/2021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288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BC12B-3EFE-411A-A9F3-1E4F2F80A503}" type="datetime1">
              <a:rPr lang="en-US" smtClean="0"/>
              <a:t>11/10/2021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E1963EA7-BB5D-492A-A905-E14C0DB83F98}" type="datetime1">
              <a:rPr lang="en-US" smtClean="0"/>
              <a:t>11/10/2021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033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61C9-7B6B-413A-8FA7-66EF15051EEB}" type="datetime1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77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10243-ACEA-4492-8DC6-0C36066AFEB2}" type="datetime1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107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F4F9034F-3B83-4E5D-B34D-6668A69988EF}" type="datetime1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24E72573-FB7F-4137-8E0B-601D49F20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343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C2AD7556-C90D-4946-8E4E-1E79D5B3D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BB0CC56-54B2-4AE0-87C5-296E78A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42815"/>
            <a:ext cx="12192000" cy="261518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F680D9-FCA8-4BAD-BFA0-423F97E0A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92961"/>
            <a:ext cx="8991600" cy="1738168"/>
          </a:xfrm>
        </p:spPr>
        <p:txBody>
          <a:bodyPr>
            <a:normAutofit fontScale="90000"/>
          </a:bodyPr>
          <a:lstStyle/>
          <a:p>
            <a:r>
              <a:rPr lang="en-US" altLang="en-US" sz="5300" dirty="0">
                <a:latin typeface="Calibri" panose="020F0502020204030204" pitchFamily="34" charset="0"/>
              </a:rPr>
              <a:t>Pierce college master plan</a:t>
            </a:r>
            <a:br>
              <a:rPr lang="en-US" altLang="en-US" sz="5300" dirty="0">
                <a:latin typeface="Calibri" panose="020F0502020204030204" pitchFamily="34" charset="0"/>
              </a:rPr>
            </a:br>
            <a:r>
              <a:rPr lang="en-US" altLang="en-US" sz="3100" dirty="0">
                <a:latin typeface="Calibri" panose="020F0502020204030204" pitchFamily="34" charset="0"/>
              </a:rPr>
              <a:t>planning commission</a:t>
            </a:r>
            <a:br>
              <a:rPr lang="en-US" altLang="en-US" sz="3600" dirty="0">
                <a:latin typeface="Calibri" panose="020F0502020204030204" pitchFamily="34" charset="0"/>
              </a:rPr>
            </a:br>
            <a:r>
              <a:rPr lang="en-US" altLang="en-US" sz="3600" dirty="0">
                <a:latin typeface="Calibri" panose="020F0502020204030204" pitchFamily="34" charset="0"/>
              </a:rPr>
              <a:t>November 10, 2021 </a:t>
            </a:r>
            <a:endParaRPr lang="en-US" sz="4400" dirty="0">
              <a:latin typeface="Gill Sans MT" panose="020B05020201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2C8097-36DA-4E3A-954B-731675C20B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4351631"/>
            <a:ext cx="8991599" cy="2415081"/>
          </a:xfrm>
        </p:spPr>
        <p:txBody>
          <a:bodyPr>
            <a:normAutofit/>
          </a:bodyPr>
          <a:lstStyle/>
          <a:p>
            <a:endParaRPr lang="en-US" altLang="en-US" sz="2800" u="sng" dirty="0">
              <a:latin typeface="Calibri" panose="020F0502020204030204" pitchFamily="34" charset="0"/>
            </a:endParaRPr>
          </a:p>
          <a:p>
            <a:r>
              <a:rPr lang="en-US" altLang="en-US" sz="2800" dirty="0">
                <a:latin typeface="Calibri" panose="020F0502020204030204" pitchFamily="34" charset="0"/>
              </a:rPr>
              <a:t>Case ID: </a:t>
            </a:r>
            <a:r>
              <a:rPr lang="en-US" altLang="en-US" sz="32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P-21-0049</a:t>
            </a:r>
            <a:endParaRPr lang="en-US" sz="3200" dirty="0">
              <a:solidFill>
                <a:schemeClr val="tx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3200" dirty="0">
              <a:solidFill>
                <a:schemeClr val="tx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24E72573-FB7F-4137-8E0B-601D49F20D7C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C4E836-C17B-4EEF-AB28-939298A04B2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972" y="105003"/>
            <a:ext cx="2176056" cy="21320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FD9A78-D7FA-4D76-98A6-66A58624336E}"/>
              </a:ext>
            </a:extLst>
          </p:cNvPr>
          <p:cNvSpPr txBox="1"/>
          <p:nvPr/>
        </p:nvSpPr>
        <p:spPr>
          <a:xfrm>
            <a:off x="12932229" y="-3381828"/>
            <a:ext cx="40639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FIRST PAGE</a:t>
            </a:r>
          </a:p>
          <a:p>
            <a:r>
              <a:rPr lang="en-US" dirty="0"/>
              <a:t>GILL SANS MT (HEADING) 44</a:t>
            </a:r>
          </a:p>
          <a:p>
            <a:r>
              <a:rPr lang="en-US" dirty="0"/>
              <a:t>GILL SANS MT (BODY) 32</a:t>
            </a:r>
          </a:p>
          <a:p>
            <a:endParaRPr lang="en-US" dirty="0"/>
          </a:p>
          <a:p>
            <a:r>
              <a:rPr lang="en-US" u="sng" dirty="0"/>
              <a:t>SLIDES</a:t>
            </a:r>
          </a:p>
          <a:p>
            <a:r>
              <a:rPr lang="en-US" dirty="0"/>
              <a:t>GILL SANTS MT (HEADING) 40</a:t>
            </a:r>
          </a:p>
          <a:p>
            <a:r>
              <a:rPr lang="en-US" dirty="0"/>
              <a:t>GILL SANS MT (BODY) 28-32</a:t>
            </a:r>
          </a:p>
          <a:p>
            <a:endParaRPr lang="en-US" dirty="0"/>
          </a:p>
          <a:p>
            <a:r>
              <a:rPr lang="en-US" u="sng" dirty="0"/>
              <a:t>FINAL SLIDE</a:t>
            </a:r>
          </a:p>
          <a:p>
            <a:r>
              <a:rPr lang="en-US" dirty="0"/>
              <a:t>GILL SANS MT (HEADING) 40-44</a:t>
            </a:r>
          </a:p>
          <a:p>
            <a:endParaRPr lang="en-US" dirty="0"/>
          </a:p>
          <a:p>
            <a:r>
              <a:rPr lang="en-US" dirty="0"/>
              <a:t>Design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Variants </a:t>
            </a:r>
            <a:r>
              <a:rPr lang="en-US" dirty="0">
                <a:sym typeface="Wingdings" panose="05000000000000000000" pitchFamily="2" charset="2"/>
              </a:rPr>
              <a:t> Colors  Median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95479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2</a:t>
            </a:fld>
            <a:endParaRPr lang="en-US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E5E5F853-FCF7-4086-89FC-DA51F6C96D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 fontScale="77500" lnSpcReduction="20000"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P-21-0046 PIERCE COLLEGE MASTER PLAN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F3811C-9554-43CE-9543-D1FCC4BD479A}"/>
              </a:ext>
            </a:extLst>
          </p:cNvPr>
          <p:cNvSpPr txBox="1"/>
          <p:nvPr/>
        </p:nvSpPr>
        <p:spPr>
          <a:xfrm>
            <a:off x="478970" y="1683657"/>
            <a:ext cx="8085365" cy="4658879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76CE52-2097-43E1-A38B-B98890738D3F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335D5A2-CBDF-4EE0-A614-EA332A3B03C8}"/>
              </a:ext>
            </a:extLst>
          </p:cNvPr>
          <p:cNvSpPr txBox="1"/>
          <p:nvPr/>
        </p:nvSpPr>
        <p:spPr>
          <a:xfrm>
            <a:off x="616877" y="1796143"/>
            <a:ext cx="769436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2"/>
              </a:buClr>
              <a:defRPr/>
            </a:pPr>
            <a:r>
              <a:rPr lang="en-US" altLang="en-US" sz="2800" b="1" u="sng" dirty="0"/>
              <a:t>Proposed project:</a:t>
            </a:r>
            <a:r>
              <a:rPr lang="en-US" altLang="en-US" sz="2800" b="1" dirty="0"/>
              <a:t>	</a:t>
            </a:r>
            <a:r>
              <a:rPr lang="en-US" altLang="en-US" sz="2800" dirty="0"/>
              <a:t>	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Update to the College campus master plan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endParaRPr lang="en-US" altLang="en-US" sz="2800" dirty="0"/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Master Plans authorized by PMC 20.88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endParaRPr lang="en-US" altLang="en-US" sz="2800" dirty="0"/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City Council approval, with Planning Commission recommendation </a:t>
            </a:r>
          </a:p>
        </p:txBody>
      </p:sp>
    </p:spTree>
    <p:extLst>
      <p:ext uri="{BB962C8B-B14F-4D97-AF65-F5344CB8AC3E}">
        <p14:creationId xmlns:p14="http://schemas.microsoft.com/office/powerpoint/2010/main" val="1851745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72573-FB7F-4137-8E0B-601D49F20D7C}" type="slidenum">
              <a:rPr lang="en-US" smtClean="0"/>
              <a:t>3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C00425D-DBC5-4950-81E6-C22EC1443F2A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267CD54C-EAD8-4500-8836-7AFB834621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 VICINITY MAP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03BB218-F39A-4B3C-A9C4-4CCDCFAB6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18375" y="648678"/>
            <a:ext cx="5181177" cy="6748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626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13029" y="6492240"/>
            <a:ext cx="365760" cy="365760"/>
          </a:xfrm>
        </p:spPr>
        <p:txBody>
          <a:bodyPr/>
          <a:lstStyle/>
          <a:p>
            <a:fld id="{24E72573-FB7F-4137-8E0B-601D49F20D7C}" type="slidenum">
              <a:rPr lang="en-US" smtClean="0"/>
              <a:t>4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C00425D-DBC5-4950-81E6-C22EC1443F2A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F6DF9CA-20A1-4753-96D2-A9E6AEDC8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11" y="119856"/>
            <a:ext cx="9029700" cy="661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8898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4434F4D-AB36-4187-8F65-BF0C86946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 fontScale="77500" lnSpcReduction="20000"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P-21-0046 PIERCE COLLEGE MASTER PLAN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24E72573-FB7F-4137-8E0B-601D49F20D7C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B184C6-7ED7-4E62-8C0F-74385EDEA60A}"/>
              </a:ext>
            </a:extLst>
          </p:cNvPr>
          <p:cNvSpPr txBox="1"/>
          <p:nvPr/>
        </p:nvSpPr>
        <p:spPr>
          <a:xfrm>
            <a:off x="478970" y="1683657"/>
            <a:ext cx="8085365" cy="4658879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43C495-1C45-47BC-AC95-8B3014FB1257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B1027C-2664-4B0C-BEDD-38ED6765CE5A}"/>
              </a:ext>
            </a:extLst>
          </p:cNvPr>
          <p:cNvSpPr txBox="1"/>
          <p:nvPr/>
        </p:nvSpPr>
        <p:spPr>
          <a:xfrm>
            <a:off x="616877" y="1796143"/>
            <a:ext cx="769436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u="sng" dirty="0"/>
              <a:t>Key application information: </a:t>
            </a:r>
            <a:endParaRPr lang="en-US" altLang="en-US" sz="2800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Applicant:</a:t>
            </a:r>
            <a:r>
              <a:rPr lang="en-US" altLang="en-US" sz="2800" dirty="0"/>
              <a:t> 		Pierce College </a:t>
            </a:r>
          </a:p>
          <a:p>
            <a:pPr marL="1371600" lvl="2" indent="-457200"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kern="1400" dirty="0" err="1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McGranahan</a:t>
            </a:r>
            <a:r>
              <a:rPr lang="en-US" kern="140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Architects, AHBL – applicant representatives)</a:t>
            </a:r>
            <a:endParaRPr lang="en-US" altLang="en-US" sz="2800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Site: </a:t>
            </a:r>
            <a:r>
              <a:rPr lang="en-US" altLang="en-US" sz="2800" dirty="0"/>
              <a:t> 				1601 39</a:t>
            </a:r>
            <a:r>
              <a:rPr lang="en-US" altLang="en-US" sz="2800" baseline="30000" dirty="0"/>
              <a:t>th</a:t>
            </a:r>
            <a:r>
              <a:rPr lang="en-US" altLang="en-US" sz="2800" dirty="0"/>
              <a:t> Ave SE 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Zoning:</a:t>
            </a:r>
            <a:r>
              <a:rPr lang="en-US" altLang="en-US" sz="2800" dirty="0"/>
              <a:t>			Public Facilities (PF) </a:t>
            </a:r>
            <a:endParaRPr lang="en-US" altLang="en-US" sz="2800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Land Use</a:t>
            </a:r>
            <a:r>
              <a:rPr lang="en-US" altLang="en-US" sz="2800" dirty="0"/>
              <a:t>: 		PF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Environment </a:t>
            </a:r>
          </a:p>
          <a:p>
            <a:pPr>
              <a:defRPr/>
            </a:pPr>
            <a:r>
              <a:rPr lang="en-US" altLang="en-US" sz="2800" dirty="0"/>
              <a:t>	</a:t>
            </a:r>
            <a:r>
              <a:rPr lang="en-US" altLang="en-US" sz="2800" u="sng" dirty="0"/>
              <a:t>Review(SEPA):</a:t>
            </a:r>
            <a:r>
              <a:rPr lang="en-US" altLang="en-US" sz="2800" dirty="0"/>
              <a:t> 	SEPA checklist submitted, under </a:t>
            </a:r>
          </a:p>
          <a:p>
            <a:pPr>
              <a:defRPr/>
            </a:pPr>
            <a:r>
              <a:rPr lang="en-US" altLang="en-US" sz="2800" dirty="0"/>
              <a:t>						review.  Puyallup: Lead Agency</a:t>
            </a:r>
            <a:endParaRPr lang="en-US" altLang="en-US" sz="2800" u="sng" dirty="0"/>
          </a:p>
        </p:txBody>
      </p:sp>
    </p:spTree>
    <p:extLst>
      <p:ext uri="{BB962C8B-B14F-4D97-AF65-F5344CB8AC3E}">
        <p14:creationId xmlns:p14="http://schemas.microsoft.com/office/powerpoint/2010/main" val="3799757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4434F4D-AB36-4187-8F65-BF0C86946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 fontScale="77500" lnSpcReduction="20000"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P-21-0046 PIERCE COLLEGE MASTER PLAN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24E72573-FB7F-4137-8E0B-601D49F20D7C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B184C6-7ED7-4E62-8C0F-74385EDEA60A}"/>
              </a:ext>
            </a:extLst>
          </p:cNvPr>
          <p:cNvSpPr txBox="1"/>
          <p:nvPr/>
        </p:nvSpPr>
        <p:spPr>
          <a:xfrm>
            <a:off x="478970" y="1683657"/>
            <a:ext cx="8085365" cy="4658879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43C495-1C45-47BC-AC95-8B3014FB1257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B1027C-2664-4B0C-BEDD-38ED6765CE5A}"/>
              </a:ext>
            </a:extLst>
          </p:cNvPr>
          <p:cNvSpPr txBox="1"/>
          <p:nvPr/>
        </p:nvSpPr>
        <p:spPr>
          <a:xfrm>
            <a:off x="616877" y="1796143"/>
            <a:ext cx="76943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u="sng" dirty="0"/>
              <a:t>Key application timeline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Proposal submitted:</a:t>
            </a:r>
            <a:r>
              <a:rPr lang="en-US" altLang="en-US" sz="2800" dirty="0"/>
              <a:t> 		May 12, 2021*</a:t>
            </a: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i="1" dirty="0"/>
              <a:t>*Application incomplete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Neighborhood mtg.:</a:t>
            </a:r>
            <a:r>
              <a:rPr lang="en-US" altLang="en-US" sz="2800" dirty="0"/>
              <a:t>		August 04, 2021	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Notice of application:</a:t>
            </a:r>
            <a:r>
              <a:rPr lang="en-US" altLang="en-US" sz="2800" dirty="0"/>
              <a:t>		Sept. 07, 2021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Development Review:	</a:t>
            </a:r>
            <a:r>
              <a:rPr lang="en-US" altLang="en-US" sz="2800" dirty="0"/>
              <a:t>	</a:t>
            </a: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Review letter:  October 15, 2021	</a:t>
            </a:r>
          </a:p>
          <a:p>
            <a:pPr>
              <a:buClr>
                <a:schemeClr val="bg2"/>
              </a:buClr>
              <a:buFont typeface="Wingdings" panose="05000000000000000000" pitchFamily="2" charset="2"/>
              <a:buChar char="û"/>
              <a:defRPr/>
            </a:pPr>
            <a:endParaRPr lang="en-US" altLang="en-US" sz="2800" u="sng" dirty="0"/>
          </a:p>
        </p:txBody>
      </p:sp>
    </p:spTree>
    <p:extLst>
      <p:ext uri="{BB962C8B-B14F-4D97-AF65-F5344CB8AC3E}">
        <p14:creationId xmlns:p14="http://schemas.microsoft.com/office/powerpoint/2010/main" val="2773274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/>
          <a:lstStyle/>
          <a:p>
            <a:fld id="{24E72573-FB7F-4137-8E0B-601D49F20D7C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AE1CAA1-8DF7-4EB1-B932-4CC739FE8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 fontScale="77500" lnSpcReduction="20000"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P-21-0046 PIERCE COLLEGE MASTER PLAN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91CE07D-0419-414A-90DE-8F80D1FD56C2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AB7C66-6D7F-48C2-81EC-C6FFE96CBD8A}"/>
              </a:ext>
            </a:extLst>
          </p:cNvPr>
          <p:cNvSpPr txBox="1"/>
          <p:nvPr/>
        </p:nvSpPr>
        <p:spPr>
          <a:xfrm>
            <a:off x="478970" y="1683657"/>
            <a:ext cx="8085365" cy="5139869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Clr>
                <a:schemeClr val="bg2"/>
              </a:buClr>
              <a:defRPr/>
            </a:pPr>
            <a:r>
              <a:rPr lang="en-US" altLang="en-US" sz="2800" u="sng" dirty="0"/>
              <a:t>Review criteria (PMC 19.08.030):</a:t>
            </a:r>
          </a:p>
          <a:p>
            <a:pPr>
              <a:buClr>
                <a:schemeClr val="bg2"/>
              </a:buClr>
              <a:defRPr/>
            </a:pPr>
            <a:endParaRPr lang="en-US" altLang="en-US" sz="2800" b="1" u="sng" dirty="0"/>
          </a:p>
          <a:p>
            <a:pPr>
              <a:buClr>
                <a:schemeClr val="bg2"/>
              </a:buClr>
              <a:defRPr/>
            </a:pPr>
            <a:r>
              <a:rPr lang="en-US" altLang="en-US" sz="2800" b="1" u="sng" dirty="0"/>
              <a:t>Hearing Examiner to consider - Is the proposal: </a:t>
            </a:r>
            <a:endParaRPr lang="en-US" altLang="en-US" sz="2800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Is the public interest will be served by approval of the subdivision?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Does the development meet public health and safety standards and provide for appropriate features needed to serve the homes proposed? 	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Drainage management, street design, sidewalks, street lighting, water, sewer, impacts on public facilities, safety, health, general welfare – are these addressed? </a:t>
            </a:r>
            <a:r>
              <a:rPr lang="en-US" altLang="en-US" sz="2400" dirty="0"/>
              <a:t>	</a:t>
            </a:r>
          </a:p>
          <a:p>
            <a:pPr>
              <a:buClr>
                <a:schemeClr val="bg2"/>
              </a:buClr>
              <a:defRPr/>
            </a:pPr>
            <a:endParaRPr lang="en-US" dirty="0"/>
          </a:p>
          <a:p>
            <a:pPr>
              <a:buClr>
                <a:schemeClr val="bg2"/>
              </a:buClr>
              <a:defRPr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ADEE63-29A4-4C7C-97E7-5264A214EC49}"/>
              </a:ext>
            </a:extLst>
          </p:cNvPr>
          <p:cNvSpPr txBox="1"/>
          <p:nvPr/>
        </p:nvSpPr>
        <p:spPr>
          <a:xfrm>
            <a:off x="616877" y="1796143"/>
            <a:ext cx="769436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u="sng" dirty="0"/>
              <a:t>Key public comment themes: </a:t>
            </a:r>
          </a:p>
          <a:p>
            <a:pPr>
              <a:defRPr/>
            </a:pPr>
            <a:endParaRPr lang="en-US" altLang="en-US" sz="2800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Concerns regarding athletic fields – lighting,  parking impacts - access to the fields through neighborhoods to north &amp; Wildwood Park Drive, noise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Impacts to residential neighborhoods near Bradley Park – request for additional drive access onto Wildwood Park Drive </a:t>
            </a:r>
          </a:p>
        </p:txBody>
      </p:sp>
    </p:spTree>
    <p:extLst>
      <p:ext uri="{BB962C8B-B14F-4D97-AF65-F5344CB8AC3E}">
        <p14:creationId xmlns:p14="http://schemas.microsoft.com/office/powerpoint/2010/main" val="2621953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/>
          <a:lstStyle/>
          <a:p>
            <a:fld id="{24E72573-FB7F-4137-8E0B-601D49F20D7C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AE1CAA1-8DF7-4EB1-B932-4CC739FE8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 fontScale="77500" lnSpcReduction="20000"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P-21-0046 PIERCE COLLEGE MASTER PLAN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91CE07D-0419-414A-90DE-8F80D1FD56C2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AB7C66-6D7F-48C2-81EC-C6FFE96CBD8A}"/>
              </a:ext>
            </a:extLst>
          </p:cNvPr>
          <p:cNvSpPr txBox="1"/>
          <p:nvPr/>
        </p:nvSpPr>
        <p:spPr>
          <a:xfrm>
            <a:off x="478970" y="1683657"/>
            <a:ext cx="8085365" cy="5139869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Clr>
                <a:schemeClr val="bg2"/>
              </a:buClr>
              <a:defRPr/>
            </a:pPr>
            <a:r>
              <a:rPr lang="en-US" altLang="en-US" sz="2800" u="sng" dirty="0"/>
              <a:t>Review criteria (PMC 19.08.030):</a:t>
            </a:r>
          </a:p>
          <a:p>
            <a:pPr>
              <a:buClr>
                <a:schemeClr val="bg2"/>
              </a:buClr>
              <a:defRPr/>
            </a:pPr>
            <a:endParaRPr lang="en-US" altLang="en-US" sz="2800" b="1" u="sng" dirty="0"/>
          </a:p>
          <a:p>
            <a:pPr>
              <a:buClr>
                <a:schemeClr val="bg2"/>
              </a:buClr>
              <a:defRPr/>
            </a:pPr>
            <a:r>
              <a:rPr lang="en-US" altLang="en-US" sz="2800" b="1" u="sng" dirty="0"/>
              <a:t>Hearing Examiner to consider - Is the proposal: </a:t>
            </a:r>
            <a:endParaRPr lang="en-US" altLang="en-US" sz="2800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Is the public interest will be served by approval of the subdivision?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Does the development meet public health and safety standards and provide for appropriate features needed to serve the homes proposed? 	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Drainage management, street design, sidewalks, street lighting, water, sewer, impacts on public facilities, safety, health, general welfare – are these addressed? </a:t>
            </a:r>
            <a:r>
              <a:rPr lang="en-US" altLang="en-US" sz="2400" dirty="0"/>
              <a:t>	</a:t>
            </a:r>
          </a:p>
          <a:p>
            <a:pPr>
              <a:buClr>
                <a:schemeClr val="bg2"/>
              </a:buClr>
              <a:defRPr/>
            </a:pPr>
            <a:endParaRPr lang="en-US" dirty="0"/>
          </a:p>
          <a:p>
            <a:pPr>
              <a:buClr>
                <a:schemeClr val="bg2"/>
              </a:buClr>
              <a:defRPr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ADEE63-29A4-4C7C-97E7-5264A214EC49}"/>
              </a:ext>
            </a:extLst>
          </p:cNvPr>
          <p:cNvSpPr txBox="1"/>
          <p:nvPr/>
        </p:nvSpPr>
        <p:spPr>
          <a:xfrm>
            <a:off x="616877" y="1796143"/>
            <a:ext cx="769436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u="sng" dirty="0"/>
              <a:t>Key public comment themes: </a:t>
            </a:r>
          </a:p>
          <a:p>
            <a:pPr>
              <a:defRPr/>
            </a:pPr>
            <a:endParaRPr lang="en-US" altLang="en-US" sz="2800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Traffic impact concerns 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School district request for walking access improvements on Wildwood and improvements at 31</a:t>
            </a:r>
            <a:r>
              <a:rPr lang="en-US" altLang="en-US" sz="2800" u="sng" baseline="30000" dirty="0"/>
              <a:t>st</a:t>
            </a:r>
            <a:r>
              <a:rPr lang="en-US" altLang="en-US" sz="2800" u="sng" dirty="0"/>
              <a:t> and Wildwood Drive 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Puyallup Tribal request for a cultural resource assessment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/>
              <a:t>Standard Ecology comment letter SEPA (solid waste mgmt., toxic clean ups, water quality, </a:t>
            </a:r>
            <a:r>
              <a:rPr lang="en-US" altLang="en-US" sz="2800" u="sng" dirty="0" err="1"/>
              <a:t>etc</a:t>
            </a:r>
            <a:r>
              <a:rPr lang="en-US" altLang="en-US" sz="2800" u="sng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23052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/>
          <a:lstStyle/>
          <a:p>
            <a:fld id="{24E72573-FB7F-4137-8E0B-601D49F20D7C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AE1CAA1-8DF7-4EB1-B932-4CC739FE8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 fontScale="77500" lnSpcReduction="20000"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P-21-0046 PIERCE COLLEGE MASTER PLAN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91CE07D-0419-414A-90DE-8F80D1FD56C2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AB7C66-6D7F-48C2-81EC-C6FFE96CBD8A}"/>
              </a:ext>
            </a:extLst>
          </p:cNvPr>
          <p:cNvSpPr txBox="1"/>
          <p:nvPr/>
        </p:nvSpPr>
        <p:spPr>
          <a:xfrm>
            <a:off x="478970" y="1683657"/>
            <a:ext cx="8085365" cy="3662541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Clr>
                <a:schemeClr val="bg2"/>
              </a:buClr>
              <a:defRPr/>
            </a:pPr>
            <a:r>
              <a:rPr lang="en-US" altLang="en-US" sz="2800" b="1" u="sng" dirty="0">
                <a:solidFill>
                  <a:schemeClr val="tx1"/>
                </a:solidFill>
              </a:rPr>
              <a:t>Development Review Team letter: </a:t>
            </a:r>
            <a:endParaRPr lang="en-US" altLang="en-US" sz="2800" u="sng" dirty="0">
              <a:solidFill>
                <a:schemeClr val="tx1"/>
              </a:solidFill>
            </a:endParaRPr>
          </a:p>
          <a:p>
            <a:pPr>
              <a:buClr>
                <a:schemeClr val="bg2"/>
              </a:buClr>
              <a:defRPr/>
            </a:pPr>
            <a:endParaRPr lang="en-US" dirty="0"/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>
                <a:solidFill>
                  <a:schemeClr val="tx1"/>
                </a:solidFill>
              </a:rPr>
              <a:t>10-year/20-year build out site plan 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>
                <a:solidFill>
                  <a:schemeClr val="tx1"/>
                </a:solidFill>
              </a:rPr>
              <a:t>Traffic report – new data collection and analysis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>
                <a:solidFill>
                  <a:schemeClr val="tx1"/>
                </a:solidFill>
              </a:rPr>
              <a:t>Consistency with South Hill Neighborhood Plan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>
                <a:solidFill>
                  <a:schemeClr val="tx1"/>
                </a:solidFill>
              </a:rPr>
              <a:t>Use of athletic fields, assessment of impacts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>
                <a:solidFill>
                  <a:schemeClr val="tx1"/>
                </a:solidFill>
              </a:rPr>
              <a:t>Off-street parking 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>
                <a:solidFill>
                  <a:schemeClr val="tx1"/>
                </a:solidFill>
              </a:rPr>
              <a:t>Consistency with Safe Routes to Schools Plan  </a:t>
            </a:r>
            <a:endParaRPr lang="en-US" sz="2800" dirty="0">
              <a:solidFill>
                <a:schemeClr val="tx1"/>
              </a:solidFill>
            </a:endParaRPr>
          </a:p>
          <a:p>
            <a:pPr>
              <a:buClr>
                <a:schemeClr val="bg2"/>
              </a:buClr>
              <a:defRPr/>
            </a:pPr>
            <a:endParaRPr lang="en-US" dirty="0"/>
          </a:p>
        </p:txBody>
      </p:sp>
      <p:pic>
        <p:nvPicPr>
          <p:cNvPr id="3" name="Picture 2" descr="A picture containing flower, food&#10;&#10;Description automatically generated">
            <a:extLst>
              <a:ext uri="{FF2B5EF4-FFF2-40B4-BE49-F238E27FC236}">
                <a16:creationId xmlns:a16="http://schemas.microsoft.com/office/drawing/2014/main" id="{CACD60C6-D343-495A-95C3-4057A3660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21" y="1499334"/>
            <a:ext cx="3629408" cy="470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995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/>
          <a:lstStyle/>
          <a:p>
            <a:fld id="{24E72573-FB7F-4137-8E0B-601D49F20D7C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AE1CAA1-8DF7-4EB1-B932-4CC739FE8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 fontScale="77500" lnSpcReduction="20000"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P-21-0046 PIERCE COLLEGE MASTER PLAN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91CE07D-0419-414A-90DE-8F80D1FD56C2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AB7C66-6D7F-48C2-81EC-C6FFE96CBD8A}"/>
              </a:ext>
            </a:extLst>
          </p:cNvPr>
          <p:cNvSpPr txBox="1"/>
          <p:nvPr/>
        </p:nvSpPr>
        <p:spPr>
          <a:xfrm>
            <a:off x="478970" y="1683657"/>
            <a:ext cx="7604651" cy="3600986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Clr>
                <a:schemeClr val="bg2"/>
              </a:buClr>
              <a:defRPr/>
            </a:pPr>
            <a:r>
              <a:rPr lang="en-US" altLang="en-US" sz="2800" b="1" u="sng" dirty="0">
                <a:solidFill>
                  <a:schemeClr val="tx1"/>
                </a:solidFill>
              </a:rPr>
              <a:t>Development Review Team letter: </a:t>
            </a:r>
            <a:endParaRPr lang="en-US" altLang="en-US" sz="2800" u="sng" dirty="0">
              <a:solidFill>
                <a:schemeClr val="tx1"/>
              </a:solidFill>
            </a:endParaRPr>
          </a:p>
          <a:p>
            <a:pPr>
              <a:buClr>
                <a:schemeClr val="bg2"/>
              </a:buClr>
              <a:defRPr/>
            </a:pPr>
            <a:endParaRPr lang="en-US" sz="3200" dirty="0"/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800" u="sng" dirty="0">
                <a:solidFill>
                  <a:schemeClr val="tx1"/>
                </a:solidFill>
              </a:rPr>
              <a:t>Trail connectivity thru campus to Bradley Park 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sz="2800" u="sng" dirty="0">
                <a:solidFill>
                  <a:schemeClr val="tx1"/>
                </a:solidFill>
              </a:rPr>
              <a:t>Street improvements – Wildwood Park drive 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sz="2800" u="sng" dirty="0">
                <a:solidFill>
                  <a:schemeClr val="tx1"/>
                </a:solidFill>
              </a:rPr>
              <a:t>Access improvements – College Way Drive 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sz="2800" u="sng" dirty="0">
                <a:solidFill>
                  <a:schemeClr val="tx1"/>
                </a:solidFill>
              </a:rPr>
              <a:t>Architectural design standards</a:t>
            </a:r>
          </a:p>
          <a:p>
            <a:pPr marL="457200" indent="-457200">
              <a:buClr>
                <a:schemeClr val="bg2"/>
              </a:buClr>
              <a:buFont typeface="Wingdings" panose="05000000000000000000" pitchFamily="2" charset="2"/>
              <a:buChar char="Ø"/>
              <a:defRPr/>
            </a:pPr>
            <a:r>
              <a:rPr lang="en-US" sz="2800" u="sng" dirty="0">
                <a:solidFill>
                  <a:schemeClr val="tx1"/>
                </a:solidFill>
              </a:rPr>
              <a:t>Coordination with Pierce Transit (future Bus Rapid Transit)  </a:t>
            </a:r>
            <a:endParaRPr lang="en-US" sz="2800" dirty="0"/>
          </a:p>
        </p:txBody>
      </p:sp>
      <p:pic>
        <p:nvPicPr>
          <p:cNvPr id="3" name="Picture 2" descr="A picture containing flower, food&#10;&#10;Description automatically generated">
            <a:extLst>
              <a:ext uri="{FF2B5EF4-FFF2-40B4-BE49-F238E27FC236}">
                <a16:creationId xmlns:a16="http://schemas.microsoft.com/office/drawing/2014/main" id="{CACD60C6-D343-495A-95C3-4057A3660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21" y="1499334"/>
            <a:ext cx="3629408" cy="470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753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/>
          <a:lstStyle/>
          <a:p>
            <a:fld id="{24E72573-FB7F-4137-8E0B-601D49F20D7C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AE1CAA1-8DF7-4EB1-B932-4CC739FE8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235" y="515463"/>
            <a:ext cx="7947458" cy="830997"/>
          </a:xfrm>
          <a:solidFill>
            <a:schemeClr val="accent2"/>
          </a:solidFill>
          <a:ln w="190500" cap="sq" cmpd="thinThick">
            <a:solidFill>
              <a:schemeClr val="accent2"/>
            </a:solidFill>
            <a:miter lim="800000"/>
          </a:ln>
        </p:spPr>
        <p:txBody>
          <a:bodyPr wrap="square" anchor="ctr">
            <a:normAutofit fontScale="77500" lnSpcReduction="20000"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P-21-0046 PIERCE COLLEGE MASTER PLAN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91CE07D-0419-414A-90DE-8F80D1FD56C2}"/>
              </a:ext>
            </a:extLst>
          </p:cNvPr>
          <p:cNvPicPr/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579" y="274319"/>
            <a:ext cx="2838450" cy="2730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AB7C66-6D7F-48C2-81EC-C6FFE96CBD8A}"/>
              </a:ext>
            </a:extLst>
          </p:cNvPr>
          <p:cNvSpPr txBox="1"/>
          <p:nvPr/>
        </p:nvSpPr>
        <p:spPr>
          <a:xfrm>
            <a:off x="478970" y="1683657"/>
            <a:ext cx="8085365" cy="5139869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Clr>
                <a:schemeClr val="bg2"/>
              </a:buClr>
              <a:defRPr/>
            </a:pPr>
            <a:r>
              <a:rPr lang="en-US" altLang="en-US" sz="2800" u="sng" dirty="0"/>
              <a:t>Review criteria (PMC 19.08.030):</a:t>
            </a:r>
          </a:p>
          <a:p>
            <a:pPr>
              <a:buClr>
                <a:schemeClr val="bg2"/>
              </a:buClr>
              <a:defRPr/>
            </a:pPr>
            <a:endParaRPr lang="en-US" altLang="en-US" sz="2800" b="1" u="sng" dirty="0"/>
          </a:p>
          <a:p>
            <a:pPr>
              <a:buClr>
                <a:schemeClr val="bg2"/>
              </a:buClr>
              <a:defRPr/>
            </a:pPr>
            <a:r>
              <a:rPr lang="en-US" altLang="en-US" sz="2800" b="1" u="sng" dirty="0"/>
              <a:t>Hearing Examiner to consider - Is the proposal: </a:t>
            </a:r>
            <a:endParaRPr lang="en-US" altLang="en-US" sz="2800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Is the public interest will be served by approval of the subdivision?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Does the development meet public health and safety standards and provide for appropriate features needed to serve the homes proposed? 	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Drainage management, street design, sidewalks, street lighting, water, sewer, impacts on public facilities, safety, health, general welfare – are these addressed? </a:t>
            </a:r>
            <a:r>
              <a:rPr lang="en-US" altLang="en-US" sz="2400" dirty="0"/>
              <a:t>	</a:t>
            </a:r>
          </a:p>
          <a:p>
            <a:pPr>
              <a:buClr>
                <a:schemeClr val="bg2"/>
              </a:buClr>
              <a:defRPr/>
            </a:pPr>
            <a:endParaRPr lang="en-US" dirty="0"/>
          </a:p>
          <a:p>
            <a:pPr>
              <a:buClr>
                <a:schemeClr val="bg2"/>
              </a:buClr>
              <a:defRPr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ADEE63-29A4-4C7C-97E7-5264A214EC49}"/>
              </a:ext>
            </a:extLst>
          </p:cNvPr>
          <p:cNvSpPr txBox="1"/>
          <p:nvPr/>
        </p:nvSpPr>
        <p:spPr>
          <a:xfrm>
            <a:off x="616877" y="1796143"/>
            <a:ext cx="769436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u="sng" dirty="0"/>
              <a:t>Next steps:</a:t>
            </a:r>
          </a:p>
          <a:p>
            <a:pPr>
              <a:defRPr/>
            </a:pPr>
            <a:endParaRPr lang="en-US" altLang="en-US" sz="2800" b="1" u="sng" dirty="0"/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Applicant response to city staff, resubmittal 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City and College coordination on overall schedule</a:t>
            </a: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College resub (Q4, 2021 – Q1, 2022) </a:t>
            </a: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Additional PC briefing (Q1, 2022)  </a:t>
            </a: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PC Public Hearing (Q1, 2022) – recommendation to Council </a:t>
            </a: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Council review and adoption (Q2 2022)   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altLang="en-US" sz="2800" u="sng" dirty="0"/>
          </a:p>
        </p:txBody>
      </p:sp>
    </p:spTree>
    <p:extLst>
      <p:ext uri="{BB962C8B-B14F-4D97-AF65-F5344CB8AC3E}">
        <p14:creationId xmlns:p14="http://schemas.microsoft.com/office/powerpoint/2010/main" val="17316604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680D9-FCA8-4BAD-BFA0-423F97E0A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92961"/>
            <a:ext cx="8991600" cy="1738168"/>
          </a:xfrm>
        </p:spPr>
        <p:txBody>
          <a:bodyPr>
            <a:normAutofit/>
          </a:bodyPr>
          <a:lstStyle/>
          <a:p>
            <a:r>
              <a:rPr lang="en-US" altLang="en-US" sz="4400" dirty="0">
                <a:latin typeface="Calibri" panose="020F0502020204030204" pitchFamily="34" charset="0"/>
              </a:rPr>
              <a:t>Pierce college master plan</a:t>
            </a:r>
            <a:br>
              <a:rPr lang="en-US" altLang="en-US" sz="4400" dirty="0">
                <a:latin typeface="Calibri" panose="020F0502020204030204" pitchFamily="34" charset="0"/>
              </a:rPr>
            </a:br>
            <a:r>
              <a:rPr lang="en-US" altLang="en-US" sz="2400" dirty="0">
                <a:latin typeface="Calibri" panose="020F0502020204030204" pitchFamily="34" charset="0"/>
              </a:rPr>
              <a:t>planning commission</a:t>
            </a:r>
            <a:br>
              <a:rPr lang="en-US" altLang="en-US" sz="2800" dirty="0">
                <a:latin typeface="Calibri" panose="020F0502020204030204" pitchFamily="34" charset="0"/>
              </a:rPr>
            </a:br>
            <a:r>
              <a:rPr lang="en-US" altLang="en-US" sz="2800" dirty="0">
                <a:latin typeface="Calibri" panose="020F0502020204030204" pitchFamily="34" charset="0"/>
              </a:rPr>
              <a:t>November 10, 2021 </a:t>
            </a:r>
            <a:endParaRPr lang="en-US" sz="4400" dirty="0">
              <a:latin typeface="Gill Sans MT" panose="020B05020201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2C8097-36DA-4E3A-954B-731675C20B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4351631"/>
            <a:ext cx="8991599" cy="2415081"/>
          </a:xfrm>
        </p:spPr>
        <p:txBody>
          <a:bodyPr>
            <a:normAutofit/>
          </a:bodyPr>
          <a:lstStyle/>
          <a:p>
            <a:r>
              <a:rPr lang="en-US" altLang="en-US" sz="2800" dirty="0">
                <a:latin typeface="Calibri" panose="020F0502020204030204" pitchFamily="34" charset="0"/>
              </a:rPr>
              <a:t>Case ID: P-21-0049</a:t>
            </a:r>
            <a:endParaRPr lang="en-US" sz="3200" dirty="0">
              <a:solidFill>
                <a:schemeClr val="tx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637E-AC23-41D6-B13F-EBA5C771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24E72573-FB7F-4137-8E0B-601D49F20D7C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12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C4E836-C17B-4EEF-AB28-939298A04B2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972" y="105003"/>
            <a:ext cx="2176056" cy="21320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FD9A78-D7FA-4D76-98A6-66A58624336E}"/>
              </a:ext>
            </a:extLst>
          </p:cNvPr>
          <p:cNvSpPr txBox="1"/>
          <p:nvPr/>
        </p:nvSpPr>
        <p:spPr>
          <a:xfrm>
            <a:off x="12932229" y="-3381828"/>
            <a:ext cx="40639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FIRST PAGE</a:t>
            </a:r>
          </a:p>
          <a:p>
            <a:r>
              <a:rPr lang="en-US" dirty="0"/>
              <a:t>GILL SANS MT (HEADING) 44</a:t>
            </a:r>
          </a:p>
          <a:p>
            <a:r>
              <a:rPr lang="en-US" dirty="0"/>
              <a:t>GILL SANS MT (BODY) 32</a:t>
            </a:r>
          </a:p>
          <a:p>
            <a:endParaRPr lang="en-US" dirty="0"/>
          </a:p>
          <a:p>
            <a:r>
              <a:rPr lang="en-US" u="sng" dirty="0"/>
              <a:t>SLIDES</a:t>
            </a:r>
          </a:p>
          <a:p>
            <a:r>
              <a:rPr lang="en-US" dirty="0"/>
              <a:t>GILL SANTS MT (HEADING) 40</a:t>
            </a:r>
          </a:p>
          <a:p>
            <a:r>
              <a:rPr lang="en-US" dirty="0"/>
              <a:t>GILL SANS MT (BODY) 28-32</a:t>
            </a:r>
          </a:p>
          <a:p>
            <a:endParaRPr lang="en-US" dirty="0"/>
          </a:p>
          <a:p>
            <a:r>
              <a:rPr lang="en-US" u="sng" dirty="0"/>
              <a:t>FINAL SLIDE</a:t>
            </a:r>
          </a:p>
          <a:p>
            <a:r>
              <a:rPr lang="en-US" dirty="0"/>
              <a:t>GILL SANS MT (HEADING) 40-44</a:t>
            </a:r>
          </a:p>
          <a:p>
            <a:endParaRPr lang="en-US" dirty="0"/>
          </a:p>
          <a:p>
            <a:r>
              <a:rPr lang="en-US" dirty="0"/>
              <a:t>Design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Variants </a:t>
            </a:r>
            <a:r>
              <a:rPr lang="en-US" dirty="0">
                <a:sym typeface="Wingdings" panose="05000000000000000000" pitchFamily="2" charset="2"/>
              </a:rPr>
              <a:t> Colors  Median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0796461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latName xmlns="78d05a19-f986-4e3d-9b29-24c7e7b30ba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C6495AC42F6A47B00D8E6A848BBD56" ma:contentTypeVersion="13" ma:contentTypeDescription="Create a new document." ma:contentTypeScope="" ma:versionID="a7918759b5234cd564f1968f488ceec9">
  <xsd:schema xmlns:xsd="http://www.w3.org/2001/XMLSchema" xmlns:xs="http://www.w3.org/2001/XMLSchema" xmlns:p="http://schemas.microsoft.com/office/2006/metadata/properties" xmlns:ns2="78d05a19-f986-4e3d-9b29-24c7e7b30ba7" xmlns:ns3="29f1749e-8965-4746-ad7c-914cfbf9bd0c" targetNamespace="http://schemas.microsoft.com/office/2006/metadata/properties" ma:root="true" ma:fieldsID="5895949629192d83342a8d27973d6294" ns2:_="" ns3:_="">
    <xsd:import namespace="78d05a19-f986-4e3d-9b29-24c7e7b30ba7"/>
    <xsd:import namespace="29f1749e-8965-4746-ad7c-914cfbf9b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PlatNam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d05a19-f986-4e3d-9b29-24c7e7b30b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PlatName" ma:index="17" nillable="true" ma:displayName="Plat Name" ma:description="Name of Plat associated with Permit Number" ma:format="Dropdown" ma:hidden="true" ma:internalName="PlatName" ma:readOnly="false">
      <xsd:simpleType>
        <xsd:restriction base="dms:Text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1749e-8965-4746-ad7c-914cfbf9bd0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10BF9D-0F40-4FA7-929D-EA042BB87B2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78d05a19-f986-4e3d-9b29-24c7e7b30ba7"/>
    <ds:schemaRef ds:uri="http://schemas.microsoft.com/office/2006/documentManagement/types"/>
    <ds:schemaRef ds:uri="29f1749e-8965-4746-ad7c-914cfbf9bd0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0E03B1F-623A-4065-962E-E73DED165A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9D00DD-D1B0-4461-A768-89512E8A94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d05a19-f986-4e3d-9b29-24c7e7b30ba7"/>
    <ds:schemaRef ds:uri="29f1749e-8965-4746-ad7c-914cfbf9bd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566</TotalTime>
  <Words>805</Words>
  <Application>Microsoft Office PowerPoint</Application>
  <PresentationFormat>Widescreen</PresentationFormat>
  <Paragraphs>123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Gill Sans MT</vt:lpstr>
      <vt:lpstr>Wingdings</vt:lpstr>
      <vt:lpstr>Parcel</vt:lpstr>
      <vt:lpstr>Pierce college master plan planning commission November 10, 2021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Pierce college master plan planning commission November 10, 2021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Gill Sans MT</dc:title>
  <dc:creator>Nabila Comstock</dc:creator>
  <cp:lastModifiedBy>Chris Beale</cp:lastModifiedBy>
  <cp:revision>34</cp:revision>
  <dcterms:created xsi:type="dcterms:W3CDTF">2019-08-30T21:29:30Z</dcterms:created>
  <dcterms:modified xsi:type="dcterms:W3CDTF">2021-11-10T18:30:00Z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0x0101004AC6495AC42F6A47B00D8E6A848BBD56</vt:lpwstr>
  </property>
</Properties>
</file>